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4"/>
  </p:sldMasterIdLst>
  <p:notesMasterIdLst>
    <p:notesMasterId r:id="rId39"/>
  </p:notesMasterIdLst>
  <p:handoutMasterIdLst>
    <p:handoutMasterId r:id="rId40"/>
  </p:handoutMasterIdLst>
  <p:sldIdLst>
    <p:sldId id="944" r:id="rId5"/>
    <p:sldId id="988" r:id="rId6"/>
    <p:sldId id="994" r:id="rId7"/>
    <p:sldId id="990" r:id="rId8"/>
    <p:sldId id="1027" r:id="rId9"/>
    <p:sldId id="1028" r:id="rId10"/>
    <p:sldId id="1057" r:id="rId11"/>
    <p:sldId id="1056" r:id="rId12"/>
    <p:sldId id="996" r:id="rId13"/>
    <p:sldId id="991" r:id="rId14"/>
    <p:sldId id="1058" r:id="rId15"/>
    <p:sldId id="1059" r:id="rId16"/>
    <p:sldId id="1049" r:id="rId17"/>
    <p:sldId id="1018" r:id="rId18"/>
    <p:sldId id="1060" r:id="rId19"/>
    <p:sldId id="1019" r:id="rId20"/>
    <p:sldId id="1020" r:id="rId21"/>
    <p:sldId id="1062" r:id="rId22"/>
    <p:sldId id="1023" r:id="rId23"/>
    <p:sldId id="1030" r:id="rId24"/>
    <p:sldId id="1071" r:id="rId25"/>
    <p:sldId id="1073" r:id="rId26"/>
    <p:sldId id="1072" r:id="rId27"/>
    <p:sldId id="1063" r:id="rId28"/>
    <p:sldId id="1074" r:id="rId29"/>
    <p:sldId id="1031" r:id="rId30"/>
    <p:sldId id="992" r:id="rId31"/>
    <p:sldId id="1070" r:id="rId32"/>
    <p:sldId id="1065" r:id="rId33"/>
    <p:sldId id="1066" r:id="rId34"/>
    <p:sldId id="1075" r:id="rId35"/>
    <p:sldId id="1067" r:id="rId36"/>
    <p:sldId id="1068" r:id="rId37"/>
    <p:sldId id="1069" r:id="rId3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0922"/>
    <a:srgbClr val="E8F4AA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20825" autoAdjust="0"/>
    <p:restoredTop sz="63793" autoAdjust="0"/>
  </p:normalViewPr>
  <p:slideViewPr>
    <p:cSldViewPr>
      <p:cViewPr>
        <p:scale>
          <a:sx n="53" d="100"/>
          <a:sy n="53" d="100"/>
        </p:scale>
        <p:origin x="93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55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2" rIns="91407" bIns="45702" numCol="1" anchor="t" anchorCtr="0" compatLnSpc="1">
            <a:prstTxWarp prst="textNoShape">
              <a:avLst/>
            </a:prstTxWarp>
          </a:bodyPr>
          <a:lstStyle>
            <a:lvl1pPr defTabSz="91329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734" y="0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2" rIns="91407" bIns="45702" numCol="1" anchor="t" anchorCtr="0" compatLnSpc="1">
            <a:prstTxWarp prst="textNoShape">
              <a:avLst/>
            </a:prstTxWarp>
          </a:bodyPr>
          <a:lstStyle>
            <a:lvl1pPr algn="r" defTabSz="91329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3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121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2" rIns="91407" bIns="45702" numCol="1" anchor="b" anchorCtr="0" compatLnSpc="1">
            <a:prstTxWarp prst="textNoShape">
              <a:avLst/>
            </a:prstTxWarp>
          </a:bodyPr>
          <a:lstStyle>
            <a:lvl1pPr defTabSz="91329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3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734" y="8829121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2" rIns="91407" bIns="45702" numCol="1" anchor="b" anchorCtr="0" compatLnSpc="1">
            <a:prstTxWarp prst="textNoShape">
              <a:avLst/>
            </a:prstTxWarp>
          </a:bodyPr>
          <a:lstStyle>
            <a:lvl1pPr algn="r" defTabSz="913290">
              <a:defRPr sz="1200"/>
            </a:lvl1pPr>
          </a:lstStyle>
          <a:p>
            <a:pPr>
              <a:defRPr/>
            </a:pPr>
            <a:fld id="{9BF9D78F-B107-4C63-94EF-678948E226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6641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2" rIns="91407" bIns="45702" numCol="1" anchor="t" anchorCtr="0" compatLnSpc="1">
            <a:prstTxWarp prst="textNoShape">
              <a:avLst/>
            </a:prstTxWarp>
          </a:bodyPr>
          <a:lstStyle>
            <a:lvl1pPr defTabSz="91329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734" y="0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2" rIns="91407" bIns="45702" numCol="1" anchor="t" anchorCtr="0" compatLnSpc="1">
            <a:prstTxWarp prst="textNoShape">
              <a:avLst/>
            </a:prstTxWarp>
          </a:bodyPr>
          <a:lstStyle>
            <a:lvl1pPr algn="r" defTabSz="91329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9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345" y="4416098"/>
            <a:ext cx="5607711" cy="4183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2" rIns="91407" bIns="457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9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121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2" rIns="91407" bIns="45702" numCol="1" anchor="b" anchorCtr="0" compatLnSpc="1">
            <a:prstTxWarp prst="textNoShape">
              <a:avLst/>
            </a:prstTxWarp>
          </a:bodyPr>
          <a:lstStyle>
            <a:lvl1pPr defTabSz="91329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9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734" y="8829121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2" rIns="91407" bIns="45702" numCol="1" anchor="b" anchorCtr="0" compatLnSpc="1">
            <a:prstTxWarp prst="textNoShape">
              <a:avLst/>
            </a:prstTxWarp>
          </a:bodyPr>
          <a:lstStyle>
            <a:lvl1pPr algn="r" defTabSz="913290">
              <a:defRPr sz="1200"/>
            </a:lvl1pPr>
          </a:lstStyle>
          <a:p>
            <a:pPr>
              <a:defRPr/>
            </a:pPr>
            <a:fld id="{7CB92073-0CA0-45F1-BA46-3658D12667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2340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1994"/>
            <a:fld id="{C01DEA4F-BA02-4457-AA68-770C25C48870}" type="slidenum">
              <a:rPr lang="en-US" smtClean="0"/>
              <a:pPr defTabSz="911994"/>
              <a:t>1</a:t>
            </a:fld>
            <a:endParaRPr lang="en-US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696913"/>
            <a:ext cx="4643438" cy="3484562"/>
          </a:xfrm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9823" y="4416098"/>
            <a:ext cx="5610754" cy="4183995"/>
          </a:xfrm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0125536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B92073-0CA0-45F1-BA46-3658D12667DB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969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B92073-0CA0-45F1-BA46-3658D12667DB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3558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B92073-0CA0-45F1-BA46-3658D12667DB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2259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B92073-0CA0-45F1-BA46-3658D12667DB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4867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B92073-0CA0-45F1-BA46-3658D12667DB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6515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States should consider the intentions for the rule when</a:t>
            </a:r>
            <a:r>
              <a:rPr lang="en-US" baseline="0" dirty="0" smtClean="0"/>
              <a:t> considering application of the rule.  Allows the sending state to address a violation for a conviction of a new crime timely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B92073-0CA0-45F1-BA46-3658D12667DB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454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States should consider the intentions for the rule when</a:t>
            </a:r>
            <a:r>
              <a:rPr lang="en-US" baseline="0" dirty="0" smtClean="0"/>
              <a:t> considering application of the rule.  Allows the sending state to address a violation for a conviction of a new crime timely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B92073-0CA0-45F1-BA46-3658D12667DB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25632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B92073-0CA0-45F1-BA46-3658D12667DB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8158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National</a:t>
            </a:r>
            <a:r>
              <a:rPr lang="en-US" baseline="0" dirty="0" smtClean="0"/>
              <a:t> training efforts for field staff won’t highlight this rule.  States should be responsible for determining whether to use the process and develop procedures for implementation.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B92073-0CA0-45F1-BA46-3658D12667DB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57107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National</a:t>
            </a:r>
            <a:r>
              <a:rPr lang="en-US" baseline="0" dirty="0" smtClean="0"/>
              <a:t> training efforts for field staff won’t highlight this rule.  States should be responsible for determining whether to use the process and develop procedures for implementation.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B92073-0CA0-45F1-BA46-3658D12667DB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040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B92073-0CA0-45F1-BA46-3658D12667D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93345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B92073-0CA0-45F1-BA46-3658D12667DB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15622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B92073-0CA0-45F1-BA46-3658D12667DB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54645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Being party to the compact ALL states</a:t>
            </a:r>
            <a:r>
              <a:rPr lang="en-US" baseline="0" dirty="0" smtClean="0"/>
              <a:t> are responsible in promoting public safety, tracking offender movement</a:t>
            </a:r>
          </a:p>
          <a:p>
            <a:endParaRPr lang="en-US" baseline="0" dirty="0" smtClean="0"/>
          </a:p>
          <a:p>
            <a:r>
              <a:rPr lang="en-US" baseline="0" dirty="0" smtClean="0"/>
              <a:t>Tracking offender movement is everyone’s job involved!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B92073-0CA0-45F1-BA46-3658D12667DB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95487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B92073-0CA0-45F1-BA46-3658D12667DB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78782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B92073-0CA0-45F1-BA46-3658D12667DB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67374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Rejected-In the Sending State</a:t>
            </a:r>
          </a:p>
          <a:p>
            <a:pPr lvl="1"/>
            <a:r>
              <a:rPr lang="en-US" dirty="0" smtClean="0"/>
              <a:t>No successful NOA</a:t>
            </a:r>
          </a:p>
          <a:p>
            <a:pPr lvl="1"/>
            <a:r>
              <a:rPr lang="en-US" dirty="0" smtClean="0"/>
              <a:t>No reporting instructions</a:t>
            </a:r>
          </a:p>
          <a:p>
            <a:r>
              <a:rPr lang="en-US" dirty="0" smtClean="0"/>
              <a:t>Rejecting-In the Receiving State</a:t>
            </a:r>
          </a:p>
          <a:p>
            <a:pPr lvl="1"/>
            <a:r>
              <a:rPr lang="en-US" dirty="0" smtClean="0"/>
              <a:t>Previously issued </a:t>
            </a:r>
            <a:r>
              <a:rPr lang="en-US" dirty="0" err="1" smtClean="0"/>
              <a:t>Ris</a:t>
            </a:r>
            <a:endParaRPr lang="en-US" dirty="0" smtClean="0"/>
          </a:p>
          <a:p>
            <a:pPr lvl="1"/>
            <a:r>
              <a:rPr lang="en-US" dirty="0" smtClean="0"/>
              <a:t>Successfully arrived (NOA sent)</a:t>
            </a:r>
          </a:p>
          <a:p>
            <a:pPr lvl="1"/>
            <a:r>
              <a:rPr lang="en-US" dirty="0" smtClean="0"/>
              <a:t>Transfer Request rejected</a:t>
            </a:r>
          </a:p>
          <a:p>
            <a:pPr lvl="1"/>
            <a:r>
              <a:rPr lang="en-US" dirty="0" smtClean="0"/>
              <a:t>Review to determine whether</a:t>
            </a:r>
          </a:p>
          <a:p>
            <a:pPr lvl="2"/>
            <a:r>
              <a:rPr lang="en-US" dirty="0" smtClean="0"/>
              <a:t>Transfer incomplete-offender may remain</a:t>
            </a:r>
          </a:p>
          <a:p>
            <a:pPr lvl="2"/>
            <a:r>
              <a:rPr lang="en-US" dirty="0" smtClean="0"/>
              <a:t>Return RIs need to be requested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B92073-0CA0-45F1-BA46-3658D12667DB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51159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B92073-0CA0-45F1-BA46-3658D12667DB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84017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Request within 7 business days of event triggering the return:  Rejection, Violation Response indicating return in lieu of retaking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B92073-0CA0-45F1-BA46-3658D12667DB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8672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B92073-0CA0-45F1-BA46-3658D12667D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0070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B92073-0CA0-45F1-BA46-3658D12667D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0993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Discretionary</a:t>
            </a:r>
            <a:r>
              <a:rPr lang="en-US" baseline="0" dirty="0" smtClean="0"/>
              <a:t> assessments show that states which do a good job reviewing outgoing disc transfers and only send transfers with good justifications have a much higher acceptance rate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B92073-0CA0-45F1-BA46-3658D12667D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3360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All transfers should be submitted</a:t>
            </a:r>
            <a:r>
              <a:rPr lang="en-US" baseline="0" dirty="0" smtClean="0"/>
              <a:t> for a good reason.  Good d</a:t>
            </a:r>
            <a:r>
              <a:rPr lang="en-US" dirty="0" smtClean="0"/>
              <a:t>iscretionary justifications incorporate</a:t>
            </a:r>
            <a:r>
              <a:rPr lang="en-US" baseline="0" dirty="0" smtClean="0"/>
              <a:t> the purposes of the compact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B92073-0CA0-45F1-BA46-3658D12667DB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2295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B92073-0CA0-45F1-BA46-3658D12667DB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0376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B92073-0CA0-45F1-BA46-3658D12667DB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8681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B92073-0CA0-45F1-BA46-3658D12667DB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313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A114E3-2877-4F99-A7F7-33E4C47C72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876A27-3AE4-4067-A751-3F0D27CAB2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74638"/>
            <a:ext cx="2076450" cy="59277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76950" cy="59277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F6795A-5838-4F8F-877B-BC81C5DACB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533400" y="16764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3D1C1E-FF22-43AA-98A5-0320ED4B17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764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4400" y="16764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497EEE-B3D4-4F81-8C24-632B5B83F9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33400" y="16764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E5C91E-3160-42B4-B59D-84503A0AC5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764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6764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24400" y="40147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6CB0D6-7834-41FA-B484-0FE6AA12CF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4373BA-CF53-4E6D-967F-3B0A43B123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9D22AB-E601-409E-82EF-E11C0B5392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764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764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583D4A-BAB9-4704-849D-FCACCED7D5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D1339-11BE-45E1-855B-6C4DC4C6C9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BC6DF-5154-4D3F-A22E-8F818E20F6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F02C47-1FD0-4D6D-B179-7F1F2CB8ED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F00A9D-B93E-418E-B9AF-1E01724BA7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3B44D6-B8A2-4FAA-B731-B85F2D5292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7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764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81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4CE4C23-BC72-4E2B-8469-708AD8FFD9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upport.interstatecompact.org/entries/87675388-Rejected-Cases-Requiring-Action-Report" TargetMode="Externa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3FC994C-4AA1-4CB6-A233-7BACDC36CC9B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4419600" y="1295400"/>
            <a:ext cx="4419600" cy="3962400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endParaRPr lang="en-US" sz="1600" dirty="0" smtClean="0"/>
          </a:p>
          <a:p>
            <a:pPr algn="ctr">
              <a:lnSpc>
                <a:spcPct val="90000"/>
              </a:lnSpc>
              <a:buFontTx/>
              <a:buNone/>
            </a:pPr>
            <a:endParaRPr lang="en-US" sz="1600" dirty="0" smtClean="0"/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sz="4400" b="1" dirty="0" smtClean="0"/>
              <a:t>Rule Amendments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sz="4400" b="1" dirty="0" smtClean="0"/>
              <a:t>Effective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en-US" sz="4400" b="1" dirty="0" smtClean="0"/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sz="2800" b="1" dirty="0" smtClean="0"/>
              <a:t>March 1, 2016</a:t>
            </a:r>
            <a:endParaRPr lang="en-US" sz="2400" b="1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dirty="0" smtClean="0"/>
              <a:t>	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dirty="0" smtClean="0"/>
              <a:t>			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en-US" sz="2000" dirty="0" smtClean="0"/>
          </a:p>
          <a:p>
            <a:pPr>
              <a:lnSpc>
                <a:spcPct val="90000"/>
              </a:lnSpc>
              <a:buFontTx/>
              <a:buNone/>
            </a:pPr>
            <a:endParaRPr lang="en-US" sz="200" dirty="0" smtClean="0"/>
          </a:p>
          <a:p>
            <a:pPr>
              <a:lnSpc>
                <a:spcPct val="90000"/>
              </a:lnSpc>
              <a:buFontTx/>
              <a:buNone/>
            </a:pPr>
            <a:endParaRPr lang="en-US" sz="200" dirty="0" smtClean="0"/>
          </a:p>
          <a:p>
            <a:pPr>
              <a:lnSpc>
                <a:spcPct val="90000"/>
              </a:lnSpc>
              <a:buFontTx/>
              <a:buNone/>
            </a:pPr>
            <a:endParaRPr lang="en-US" sz="200" dirty="0" smtClean="0"/>
          </a:p>
          <a:p>
            <a:pPr>
              <a:lnSpc>
                <a:spcPct val="90000"/>
              </a:lnSpc>
              <a:buFontTx/>
              <a:buNone/>
            </a:pPr>
            <a:endParaRPr lang="en-US" sz="200" dirty="0" smtClean="0"/>
          </a:p>
          <a:p>
            <a:pPr>
              <a:lnSpc>
                <a:spcPct val="90000"/>
              </a:lnSpc>
              <a:buFontTx/>
              <a:buNone/>
            </a:pPr>
            <a:endParaRPr lang="en-US" sz="200" dirty="0" smtClean="0"/>
          </a:p>
          <a:p>
            <a:pPr>
              <a:lnSpc>
                <a:spcPct val="90000"/>
              </a:lnSpc>
              <a:buFontTx/>
              <a:buNone/>
            </a:pPr>
            <a:endParaRPr lang="en-US" sz="200" dirty="0" smtClean="0"/>
          </a:p>
          <a:p>
            <a:pPr>
              <a:lnSpc>
                <a:spcPct val="90000"/>
              </a:lnSpc>
              <a:buFontTx/>
              <a:buNone/>
            </a:pPr>
            <a:endParaRPr lang="en-US" sz="200" dirty="0" smtClean="0"/>
          </a:p>
          <a:p>
            <a:pPr>
              <a:lnSpc>
                <a:spcPct val="90000"/>
              </a:lnSpc>
              <a:buFontTx/>
              <a:buNone/>
            </a:pPr>
            <a:endParaRPr lang="en-US" sz="200" dirty="0" smtClean="0"/>
          </a:p>
          <a:p>
            <a:pPr>
              <a:lnSpc>
                <a:spcPct val="90000"/>
              </a:lnSpc>
              <a:buFontTx/>
              <a:buNone/>
            </a:pPr>
            <a:endParaRPr lang="en-US" sz="200" dirty="0" smtClean="0"/>
          </a:p>
          <a:p>
            <a:pPr>
              <a:lnSpc>
                <a:spcPct val="90000"/>
              </a:lnSpc>
              <a:buFontTx/>
              <a:buNone/>
            </a:pPr>
            <a:endParaRPr lang="en-US" sz="200" dirty="0" smtClean="0"/>
          </a:p>
          <a:p>
            <a:pPr>
              <a:lnSpc>
                <a:spcPct val="90000"/>
              </a:lnSpc>
              <a:buFontTx/>
              <a:buNone/>
            </a:pPr>
            <a:endParaRPr lang="en-US" sz="200" dirty="0" smtClean="0"/>
          </a:p>
          <a:p>
            <a:pPr>
              <a:lnSpc>
                <a:spcPct val="90000"/>
              </a:lnSpc>
              <a:buFontTx/>
              <a:buNone/>
            </a:pPr>
            <a:endParaRPr lang="en-US" sz="1600" dirty="0" smtClean="0"/>
          </a:p>
        </p:txBody>
      </p:sp>
      <p:pic>
        <p:nvPicPr>
          <p:cNvPr id="3076" name="Picture 3" descr="ICAOS_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1524000"/>
            <a:ext cx="3355975" cy="327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Line 4"/>
          <p:cNvSpPr>
            <a:spLocks noChangeShapeType="1"/>
          </p:cNvSpPr>
          <p:nvPr/>
        </p:nvSpPr>
        <p:spPr bwMode="auto">
          <a:xfrm>
            <a:off x="4343400" y="1219200"/>
            <a:ext cx="0" cy="4419600"/>
          </a:xfrm>
          <a:prstGeom prst="line">
            <a:avLst/>
          </a:prstGeom>
          <a:noFill/>
          <a:ln w="47625">
            <a:solidFill>
              <a:schemeClr val="accent2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Rule 3.101-3 (East Region &amp; Rules Committee)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400" dirty="0" smtClean="0"/>
              <a:t>Expands the 5 days for response to all RI reasons for sex offenders in order to review proposed residence</a:t>
            </a:r>
          </a:p>
          <a:p>
            <a:r>
              <a:rPr lang="en-US" sz="2400" dirty="0" smtClean="0"/>
              <a:t>Clarifies that sex offenders may travel daily for employment or medical purposes pending transfer under Rule 3.102(c) without formal reporting instructions</a:t>
            </a:r>
            <a:endParaRPr lang="en-US" sz="2400" dirty="0"/>
          </a:p>
          <a:p>
            <a:endParaRPr lang="en-US" sz="2400" dirty="0" smtClean="0"/>
          </a:p>
          <a:p>
            <a:endParaRPr lang="en-US" sz="2400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495800" y="1676401"/>
            <a:ext cx="4313830" cy="1600200"/>
          </a:xfrm>
          <a:ln w="6350" cmpd="dbl">
            <a:solidFill>
              <a:schemeClr val="accent1">
                <a:alpha val="54000"/>
              </a:schemeClr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solidFill>
                  <a:srgbClr val="92D050"/>
                </a:solidFill>
              </a:rPr>
              <a:t>IMPACT</a:t>
            </a:r>
          </a:p>
          <a:p>
            <a:r>
              <a:rPr lang="en-US" sz="2800" dirty="0" smtClean="0"/>
              <a:t>ICOTS:  $18,000</a:t>
            </a:r>
          </a:p>
          <a:p>
            <a:r>
              <a:rPr lang="en-US" sz="2800" dirty="0" smtClean="0"/>
              <a:t>Rule/Opinion:  None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677276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Tips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u="sng" dirty="0" smtClean="0"/>
              <a:t>Sending State</a:t>
            </a:r>
          </a:p>
          <a:p>
            <a:r>
              <a:rPr lang="en-US" dirty="0" smtClean="0"/>
              <a:t>Field Staff</a:t>
            </a:r>
          </a:p>
          <a:p>
            <a:pPr lvl="1"/>
            <a:r>
              <a:rPr lang="en-US" dirty="0" smtClean="0"/>
              <a:t>Check addresses when possible</a:t>
            </a:r>
          </a:p>
          <a:p>
            <a:pPr lvl="1"/>
            <a:r>
              <a:rPr lang="en-US" dirty="0" smtClean="0"/>
              <a:t>5 day for response</a:t>
            </a:r>
          </a:p>
          <a:p>
            <a:pPr lvl="1"/>
            <a:r>
              <a:rPr lang="en-US" dirty="0" smtClean="0"/>
              <a:t>No travel permits without </a:t>
            </a:r>
            <a:r>
              <a:rPr lang="en-US" b="1" u="sng" dirty="0" smtClean="0"/>
              <a:t>approved</a:t>
            </a:r>
            <a:r>
              <a:rPr lang="en-US" dirty="0" smtClean="0"/>
              <a:t> reporting instructions!</a:t>
            </a:r>
          </a:p>
          <a:p>
            <a:r>
              <a:rPr lang="en-US" dirty="0" smtClean="0"/>
              <a:t>Compact Office</a:t>
            </a:r>
          </a:p>
          <a:p>
            <a:pPr lvl="1"/>
            <a:r>
              <a:rPr lang="en-US" dirty="0"/>
              <a:t>Assist field staff in verifying information to reduce denials</a:t>
            </a:r>
          </a:p>
          <a:p>
            <a:pPr lvl="1"/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u="sng" dirty="0" smtClean="0"/>
              <a:t>Receiving State</a:t>
            </a:r>
          </a:p>
          <a:p>
            <a:r>
              <a:rPr lang="en-US" dirty="0" smtClean="0"/>
              <a:t>Compact Office</a:t>
            </a:r>
          </a:p>
          <a:p>
            <a:pPr lvl="1"/>
            <a:r>
              <a:rPr lang="en-US" dirty="0" smtClean="0"/>
              <a:t>Compact Workload due dates reflect 5 business day for sex offenders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22711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ICOTS Impact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Due dates will reflect 5 day response for ALL sex offender RFRIs (Receiving State Compact Office)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3276600"/>
            <a:ext cx="8149402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25899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Rule 3.102 (East Region)</a:t>
            </a:r>
            <a:br>
              <a:rPr lang="en-US" dirty="0"/>
            </a:b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967946"/>
            <a:ext cx="7086600" cy="5686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5146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Rule 3.102 (East Region)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417638"/>
            <a:ext cx="4038600" cy="4800600"/>
          </a:xfrm>
        </p:spPr>
        <p:txBody>
          <a:bodyPr/>
          <a:lstStyle/>
          <a:p>
            <a:r>
              <a:rPr lang="en-US" sz="2800" dirty="0" smtClean="0"/>
              <a:t>Provides exemption for travel to a receiving state pending transfer for medical appointment or treatment </a:t>
            </a:r>
          </a:p>
          <a:p>
            <a:r>
              <a:rPr lang="en-US" sz="2800" dirty="0" smtClean="0"/>
              <a:t>Similar concept to border situation when offender is employed in the receiving state at the time of request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38330" y="1417638"/>
            <a:ext cx="4313830" cy="1981199"/>
          </a:xfrm>
          <a:ln w="6350" cmpd="dbl">
            <a:solidFill>
              <a:schemeClr val="accent1">
                <a:alpha val="54000"/>
              </a:schemeClr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solidFill>
                  <a:srgbClr val="92D050"/>
                </a:solidFill>
              </a:rPr>
              <a:t>IMPACT</a:t>
            </a:r>
          </a:p>
          <a:p>
            <a:r>
              <a:rPr lang="en-US" sz="2800" dirty="0" smtClean="0"/>
              <a:t>ICOTS:  None</a:t>
            </a:r>
            <a:endParaRPr lang="en-US" sz="2800" dirty="0"/>
          </a:p>
          <a:p>
            <a:r>
              <a:rPr lang="en-US" sz="2800" dirty="0" smtClean="0"/>
              <a:t>Rule/Opinion:  None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536646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Sending State Training Tips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u="sng" dirty="0" smtClean="0"/>
              <a:t>Field Staff</a:t>
            </a:r>
          </a:p>
          <a:p>
            <a:r>
              <a:rPr lang="en-US" sz="2400" dirty="0" smtClean="0"/>
              <a:t>Typically border situation-same concept as daily travel for work</a:t>
            </a:r>
          </a:p>
          <a:p>
            <a:r>
              <a:rPr lang="en-US" sz="2400" dirty="0" smtClean="0"/>
              <a:t>Not for seeking new treatment or medical appointments </a:t>
            </a:r>
          </a:p>
          <a:p>
            <a:r>
              <a:rPr lang="en-US" sz="2400" dirty="0" smtClean="0"/>
              <a:t>Returns daily and only allowed for appointments</a:t>
            </a:r>
          </a:p>
          <a:p>
            <a:pPr lvl="1"/>
            <a:r>
              <a:rPr lang="en-US" dirty="0" smtClean="0"/>
              <a:t>Not inpatient treatment</a:t>
            </a:r>
          </a:p>
          <a:p>
            <a:pPr marL="0" indent="0">
              <a:buNone/>
            </a:pPr>
            <a:endParaRPr lang="en-US" sz="2400" dirty="0" smtClean="0"/>
          </a:p>
          <a:p>
            <a:pPr marL="457200" lvl="1" indent="0">
              <a:buNone/>
            </a:pPr>
            <a:r>
              <a:rPr lang="en-US" dirty="0" smtClean="0"/>
              <a:t> </a:t>
            </a:r>
          </a:p>
          <a:p>
            <a:pPr lvl="1"/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u="sng" dirty="0" smtClean="0"/>
              <a:t>Compact Staff</a:t>
            </a:r>
          </a:p>
          <a:p>
            <a:r>
              <a:rPr lang="en-US" sz="2400" dirty="0" smtClean="0"/>
              <a:t>Ensure TR mentions the travel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5824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219200"/>
          </a:xfrm>
        </p:spPr>
        <p:txBody>
          <a:bodyPr/>
          <a:lstStyle/>
          <a:p>
            <a:pPr lvl="0"/>
            <a:r>
              <a:rPr lang="en-US" sz="4000" dirty="0"/>
              <a:t>Rule 3.103 (South Region &amp; Rules Committee)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371600"/>
            <a:ext cx="6705600" cy="527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478365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 3.103 (South Region &amp; Rules Committee)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76400"/>
            <a:ext cx="4495800" cy="4800600"/>
          </a:xfrm>
        </p:spPr>
        <p:txBody>
          <a:bodyPr/>
          <a:lstStyle/>
          <a:p>
            <a:r>
              <a:rPr lang="en-US" sz="2800" dirty="0" smtClean="0"/>
              <a:t>Expands Rule 3.103’s reporting instruction requirement to offenders living in the receiving state at the time of </a:t>
            </a:r>
          </a:p>
          <a:p>
            <a:pPr lvl="1"/>
            <a:r>
              <a:rPr lang="en-US" sz="2400" dirty="0" smtClean="0"/>
              <a:t>disposition of a violation</a:t>
            </a:r>
          </a:p>
          <a:p>
            <a:pPr lvl="1"/>
            <a:r>
              <a:rPr lang="en-US" sz="2400" dirty="0" smtClean="0"/>
              <a:t>revocation sentencing</a:t>
            </a:r>
            <a:endParaRPr lang="en-US" sz="2400" dirty="0"/>
          </a:p>
          <a:p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953000" y="1676400"/>
            <a:ext cx="4313830" cy="1981199"/>
          </a:xfrm>
          <a:ln w="6350" cmpd="dbl">
            <a:solidFill>
              <a:schemeClr val="accent1">
                <a:alpha val="54000"/>
              </a:schemeClr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solidFill>
                  <a:srgbClr val="92D050"/>
                </a:solidFill>
              </a:rPr>
              <a:t>IMPACT</a:t>
            </a:r>
          </a:p>
          <a:p>
            <a:r>
              <a:rPr lang="en-US" sz="2800" dirty="0" smtClean="0"/>
              <a:t>ICOTS:  $2,300</a:t>
            </a:r>
          </a:p>
          <a:p>
            <a:r>
              <a:rPr lang="en-US" sz="2800" dirty="0" smtClean="0"/>
              <a:t>Rule/Opinion:  None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776830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Sending State Training Tips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u="sng" dirty="0" smtClean="0"/>
              <a:t>Field Staff</a:t>
            </a:r>
          </a:p>
          <a:p>
            <a:r>
              <a:rPr lang="en-US" dirty="0" smtClean="0"/>
              <a:t>Transfer can still be denied-ensure plan is valid</a:t>
            </a:r>
          </a:p>
          <a:p>
            <a:r>
              <a:rPr lang="en-US" dirty="0"/>
              <a:t>Chance for successful supervision </a:t>
            </a:r>
            <a:r>
              <a:rPr lang="en-US" dirty="0" smtClean="0"/>
              <a:t>exists </a:t>
            </a:r>
            <a:r>
              <a:rPr lang="en-US" dirty="0"/>
              <a:t>in Receiving </a:t>
            </a:r>
            <a:r>
              <a:rPr lang="en-US" dirty="0" smtClean="0"/>
              <a:t>State</a:t>
            </a:r>
          </a:p>
          <a:p>
            <a:pPr lvl="1"/>
            <a:r>
              <a:rPr lang="en-US" dirty="0" smtClean="0"/>
              <a:t>Don’t abuse the option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 </a:t>
            </a:r>
          </a:p>
          <a:p>
            <a:pPr lvl="1"/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u="sng" dirty="0" smtClean="0"/>
              <a:t>Compact Staff</a:t>
            </a:r>
          </a:p>
          <a:p>
            <a:r>
              <a:rPr lang="en-US" dirty="0" smtClean="0"/>
              <a:t>Pay special attention to transfer reason &amp; justification</a:t>
            </a:r>
          </a:p>
          <a:p>
            <a:pPr lvl="1"/>
            <a:r>
              <a:rPr lang="en-US" dirty="0" smtClean="0"/>
              <a:t>Typically ‘Residents’ </a:t>
            </a:r>
          </a:p>
          <a:p>
            <a:pPr lvl="1"/>
            <a:r>
              <a:rPr lang="en-US" dirty="0" smtClean="0"/>
              <a:t>Remaining in the sending state would create a clear hard-ship for the offender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5715000"/>
            <a:ext cx="8001000" cy="646331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chemeClr val="bg1">
                    <a:lumMod val="95000"/>
                  </a:schemeClr>
                </a:solidFill>
              </a:rPr>
              <a:t>Receiving State should consider likeliness of offender </a:t>
            </a:r>
          </a:p>
          <a:p>
            <a:pPr algn="ctr"/>
            <a:r>
              <a:rPr lang="en-US" b="1" i="1" dirty="0" smtClean="0">
                <a:solidFill>
                  <a:schemeClr val="bg1">
                    <a:lumMod val="95000"/>
                  </a:schemeClr>
                </a:solidFill>
              </a:rPr>
              <a:t>returning when reporting violations/requiring retake</a:t>
            </a:r>
            <a:endParaRPr lang="en-US" b="1" i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8271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81000" y="-38100"/>
            <a:ext cx="8305800" cy="2057400"/>
          </a:xfrm>
        </p:spPr>
        <p:txBody>
          <a:bodyPr/>
          <a:lstStyle/>
          <a:p>
            <a:pPr lvl="0"/>
            <a:r>
              <a:rPr lang="en-US" dirty="0"/>
              <a:t>Rule 5.101-2 (Rules Committee) *New Rule</a:t>
            </a: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990600"/>
            <a:ext cx="7457282" cy="59037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val 1"/>
          <p:cNvSpPr/>
          <p:nvPr/>
        </p:nvSpPr>
        <p:spPr>
          <a:xfrm>
            <a:off x="2362200" y="954206"/>
            <a:ext cx="2514600" cy="417394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104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Amendments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533400" y="1295400"/>
            <a:ext cx="8229600" cy="4525963"/>
          </a:xfrm>
        </p:spPr>
        <p:txBody>
          <a:bodyPr/>
          <a:lstStyle/>
          <a:p>
            <a:pPr lvl="0"/>
            <a:endParaRPr lang="en-US" sz="2800" dirty="0" smtClean="0"/>
          </a:p>
          <a:p>
            <a:pPr lvl="0"/>
            <a:r>
              <a:rPr lang="en-US" sz="2800" dirty="0" smtClean="0"/>
              <a:t>Rule </a:t>
            </a:r>
            <a:r>
              <a:rPr lang="en-US" sz="2800" dirty="0"/>
              <a:t>2.105 (East Region)</a:t>
            </a:r>
          </a:p>
          <a:p>
            <a:pPr lvl="0"/>
            <a:r>
              <a:rPr lang="en-US" sz="2800" dirty="0"/>
              <a:t>Rule 3.101-2 (West Region &amp; Rules Committee)</a:t>
            </a:r>
          </a:p>
          <a:p>
            <a:pPr lvl="0"/>
            <a:r>
              <a:rPr lang="en-US" sz="2800" dirty="0"/>
              <a:t>Rule 3.101-3 (East Region &amp; Rules Committee)</a:t>
            </a:r>
          </a:p>
          <a:p>
            <a:pPr lvl="0"/>
            <a:r>
              <a:rPr lang="en-US" sz="2800" dirty="0"/>
              <a:t>Rule 3.102 (East Region)</a:t>
            </a:r>
          </a:p>
          <a:p>
            <a:pPr lvl="0"/>
            <a:r>
              <a:rPr lang="en-US" sz="2800" dirty="0"/>
              <a:t>Rule 3.103 (South Region &amp; Rules Committee)</a:t>
            </a:r>
          </a:p>
          <a:p>
            <a:pPr lvl="0"/>
            <a:r>
              <a:rPr lang="en-US" sz="2800" dirty="0" smtClean="0"/>
              <a:t>Rule </a:t>
            </a:r>
            <a:r>
              <a:rPr lang="en-US" sz="2800" dirty="0"/>
              <a:t>5.101-2 (Rules Committee) *New Rule</a:t>
            </a:r>
          </a:p>
          <a:p>
            <a:pPr lvl="0"/>
            <a:r>
              <a:rPr lang="en-US" sz="2800" dirty="0"/>
              <a:t>Rules 3.101-1, 3.103, 3.106, 4.111, 5.103 (Executive Committee &amp; Rules Committee</a:t>
            </a:r>
            <a:r>
              <a:rPr lang="en-US" sz="2800" dirty="0" smtClean="0"/>
              <a:t>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402248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Rule 5.101-2 (Rules Committee) *New Rule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524000"/>
            <a:ext cx="4267200" cy="4800600"/>
          </a:xfrm>
        </p:spPr>
        <p:txBody>
          <a:bodyPr/>
          <a:lstStyle/>
          <a:p>
            <a:r>
              <a:rPr lang="en-US" sz="2800" dirty="0" smtClean="0"/>
              <a:t>Provides the sending state with an </a:t>
            </a:r>
            <a:r>
              <a:rPr lang="en-US" sz="2800" u="sng" dirty="0" smtClean="0"/>
              <a:t>optional process</a:t>
            </a:r>
            <a:r>
              <a:rPr lang="en-US" sz="2800" dirty="0" smtClean="0"/>
              <a:t> to address a </a:t>
            </a:r>
            <a:r>
              <a:rPr lang="en-US" sz="2800" u="sng" dirty="0" smtClean="0"/>
              <a:t>new conviction violation</a:t>
            </a:r>
            <a:r>
              <a:rPr lang="en-US" sz="2800" dirty="0" smtClean="0"/>
              <a:t> while the offender is </a:t>
            </a:r>
            <a:r>
              <a:rPr lang="en-US" sz="2800" u="sng" dirty="0" smtClean="0"/>
              <a:t>incarcerated</a:t>
            </a:r>
            <a:r>
              <a:rPr lang="en-US" sz="2800" dirty="0" smtClean="0"/>
              <a:t> in another state for a new crime.</a:t>
            </a:r>
          </a:p>
          <a:p>
            <a:endParaRPr lang="en-US" sz="2800" dirty="0" smtClean="0"/>
          </a:p>
          <a:p>
            <a:r>
              <a:rPr lang="en-US" sz="2800" dirty="0" smtClean="0"/>
              <a:t>Sending state INTENDS to REVOKE</a:t>
            </a:r>
          </a:p>
          <a:p>
            <a:pPr lvl="0"/>
            <a:endParaRPr lang="en-US" sz="28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953000" y="1524000"/>
            <a:ext cx="3856630" cy="2362200"/>
          </a:xfrm>
          <a:ln w="6350" cmpd="dbl">
            <a:solidFill>
              <a:schemeClr val="accent1">
                <a:alpha val="54000"/>
              </a:schemeClr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solidFill>
                  <a:srgbClr val="92D050"/>
                </a:solidFill>
              </a:rPr>
              <a:t>IMPACT</a:t>
            </a:r>
          </a:p>
          <a:p>
            <a:r>
              <a:rPr lang="en-US" sz="2800" dirty="0" smtClean="0"/>
              <a:t>ICOTS:  None</a:t>
            </a:r>
          </a:p>
          <a:p>
            <a:r>
              <a:rPr lang="en-US" sz="2800" dirty="0" smtClean="0"/>
              <a:t>Rule/Opinion:  None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97782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This Rule is Intended to:</a:t>
            </a:r>
            <a:endParaRPr lang="en-US" i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5181600"/>
          </a:xfrm>
        </p:spPr>
        <p:txBody>
          <a:bodyPr/>
          <a:lstStyle/>
          <a:p>
            <a:pPr lvl="0"/>
            <a:r>
              <a:rPr lang="en-US" i="1" dirty="0" smtClean="0"/>
              <a:t>promote </a:t>
            </a:r>
            <a:r>
              <a:rPr lang="en-US" i="1" dirty="0"/>
              <a:t>“swift and certain” violation sanctions as advocated by justice </a:t>
            </a:r>
            <a:r>
              <a:rPr lang="en-US" i="1" dirty="0" smtClean="0"/>
              <a:t>reinvestment</a:t>
            </a:r>
          </a:p>
          <a:p>
            <a:pPr lvl="0"/>
            <a:endParaRPr lang="en-US" sz="1000" i="1" dirty="0" smtClean="0"/>
          </a:p>
          <a:p>
            <a:pPr lvl="0"/>
            <a:r>
              <a:rPr lang="en-US" i="1" dirty="0" smtClean="0"/>
              <a:t>promote </a:t>
            </a:r>
            <a:r>
              <a:rPr lang="en-US" i="1" dirty="0"/>
              <a:t>joint and cooperative supervision of offenders who commit new crimes outside the sending </a:t>
            </a:r>
            <a:r>
              <a:rPr lang="en-US" i="1" dirty="0" smtClean="0"/>
              <a:t>state</a:t>
            </a:r>
          </a:p>
          <a:p>
            <a:pPr lvl="0"/>
            <a:endParaRPr lang="en-US" sz="1000" i="1" dirty="0"/>
          </a:p>
          <a:p>
            <a:pPr lvl="0"/>
            <a:r>
              <a:rPr lang="en-US" i="1" dirty="0"/>
              <a:t>provide for offender accountability</a:t>
            </a:r>
          </a:p>
          <a:p>
            <a:pPr lvl="0"/>
            <a:endParaRPr lang="en-US" sz="1000" i="1" dirty="0" smtClean="0"/>
          </a:p>
          <a:p>
            <a:pPr lvl="0"/>
            <a:r>
              <a:rPr lang="en-US" i="1" dirty="0" smtClean="0"/>
              <a:t>promote </a:t>
            </a:r>
            <a:r>
              <a:rPr lang="en-US" i="1" dirty="0"/>
              <a:t>victim safety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9387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This Rule is Intended to:</a:t>
            </a:r>
            <a:endParaRPr lang="en-US" i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5181600"/>
          </a:xfrm>
        </p:spPr>
        <p:txBody>
          <a:bodyPr/>
          <a:lstStyle/>
          <a:p>
            <a:pPr lvl="0"/>
            <a:r>
              <a:rPr lang="en-US" sz="2800" i="1" dirty="0" smtClean="0"/>
              <a:t>allocate </a:t>
            </a:r>
            <a:r>
              <a:rPr lang="en-US" sz="2800" i="1" dirty="0"/>
              <a:t>supervision responsibility between sending and receiving states in the interest of public safety</a:t>
            </a:r>
          </a:p>
          <a:p>
            <a:pPr lvl="0"/>
            <a:endParaRPr lang="en-US" sz="2800" i="1" dirty="0" smtClean="0"/>
          </a:p>
          <a:p>
            <a:pPr lvl="0"/>
            <a:r>
              <a:rPr lang="en-US" sz="2800" i="1" dirty="0" smtClean="0"/>
              <a:t>reduce </a:t>
            </a:r>
            <a:r>
              <a:rPr lang="en-US" sz="2800" i="1" dirty="0"/>
              <a:t>costs to states associated with retaking offenders where imposition of sentence can best be carried out by the supervising state </a:t>
            </a:r>
          </a:p>
          <a:p>
            <a:pPr lvl="0"/>
            <a:endParaRPr lang="en-US" sz="2800" i="1" dirty="0" smtClean="0"/>
          </a:p>
          <a:p>
            <a:pPr lvl="0"/>
            <a:r>
              <a:rPr lang="en-US" sz="2800" i="1" dirty="0" smtClean="0"/>
              <a:t>increase </a:t>
            </a:r>
            <a:r>
              <a:rPr lang="en-US" sz="2800" i="1" dirty="0"/>
              <a:t>the likelihood that supervision is continued in lieu of early termination of supervision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01750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Responsibilities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457200" y="1417638"/>
            <a:ext cx="4040188" cy="639762"/>
          </a:xfrm>
        </p:spPr>
        <p:txBody>
          <a:bodyPr/>
          <a:lstStyle/>
          <a:p>
            <a:r>
              <a:rPr lang="en-US" dirty="0" smtClean="0"/>
              <a:t>Sending State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83781" y="2036135"/>
            <a:ext cx="4040188" cy="3951288"/>
          </a:xfrm>
        </p:spPr>
        <p:txBody>
          <a:bodyPr/>
          <a:lstStyle/>
          <a:p>
            <a:r>
              <a:rPr lang="en-US" dirty="0" smtClean="0"/>
              <a:t>Decide to hold a violation hearing with offender </a:t>
            </a:r>
            <a:r>
              <a:rPr lang="en-US" u="sng" dirty="0" smtClean="0"/>
              <a:t>incarcerated in another state</a:t>
            </a:r>
          </a:p>
          <a:p>
            <a:pPr lvl="1"/>
            <a:r>
              <a:rPr lang="en-US" i="1" u="sng" dirty="0" smtClean="0"/>
              <a:t>Coordinate with other state &amp; other stakeholders</a:t>
            </a:r>
          </a:p>
          <a:p>
            <a:r>
              <a:rPr lang="en-US" dirty="0" smtClean="0"/>
              <a:t>Receive appropriate authority approval</a:t>
            </a:r>
          </a:p>
          <a:p>
            <a:r>
              <a:rPr lang="en-US" dirty="0" smtClean="0"/>
              <a:t>Consent of the offender</a:t>
            </a:r>
          </a:p>
          <a:p>
            <a:r>
              <a:rPr lang="en-US" dirty="0" smtClean="0"/>
              <a:t>Conduct Hearing/Waiver</a:t>
            </a:r>
          </a:p>
          <a:p>
            <a:r>
              <a:rPr lang="en-US" dirty="0" smtClean="0"/>
              <a:t>Send Hearing Results within 10 business days</a:t>
            </a:r>
          </a:p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"/>
          </p:nvPr>
        </p:nvSpPr>
        <p:spPr>
          <a:xfrm>
            <a:off x="4038599" y="1396373"/>
            <a:ext cx="4648201" cy="639762"/>
          </a:xfrm>
        </p:spPr>
        <p:txBody>
          <a:bodyPr/>
          <a:lstStyle/>
          <a:p>
            <a:r>
              <a:rPr lang="en-US" dirty="0" smtClean="0"/>
              <a:t>Receiving State/Outside State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4"/>
          </p:nvPr>
        </p:nvSpPr>
        <p:spPr>
          <a:xfrm>
            <a:off x="4645025" y="2057400"/>
            <a:ext cx="4041775" cy="3951288"/>
          </a:xfrm>
        </p:spPr>
        <p:txBody>
          <a:bodyPr/>
          <a:lstStyle/>
          <a:p>
            <a:r>
              <a:rPr lang="en-US" dirty="0" smtClean="0"/>
              <a:t>Provide conviction &amp; sentence information to the sending state</a:t>
            </a:r>
          </a:p>
          <a:p>
            <a:r>
              <a:rPr lang="en-US" dirty="0" smtClean="0"/>
              <a:t>Close Case if appropriate under Rule 4.112 (a)(3)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20919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Sending State Training Tips</a:t>
            </a:r>
            <a:br>
              <a:rPr lang="en-US" dirty="0" smtClean="0"/>
            </a:br>
            <a:r>
              <a:rPr lang="en-US" sz="2800" dirty="0" smtClean="0"/>
              <a:t>New Conviction Violations Only!</a:t>
            </a:r>
            <a:endParaRPr lang="en-US" sz="28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533400" y="1524000"/>
            <a:ext cx="81534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3200" b="1" dirty="0" smtClean="0"/>
              <a:t>Field Staff &amp; Local Legal Department</a:t>
            </a:r>
          </a:p>
          <a:p>
            <a:r>
              <a:rPr lang="en-US" dirty="0" smtClean="0"/>
              <a:t>Requires consent:</a:t>
            </a:r>
          </a:p>
          <a:p>
            <a:pPr lvl="1"/>
            <a:r>
              <a:rPr lang="en-US" sz="2800" dirty="0" smtClean="0"/>
              <a:t>Offender</a:t>
            </a:r>
          </a:p>
          <a:p>
            <a:pPr lvl="1"/>
            <a:r>
              <a:rPr lang="en-US" sz="2800" dirty="0" smtClean="0"/>
              <a:t>Release/sentencing authority</a:t>
            </a:r>
          </a:p>
          <a:p>
            <a:r>
              <a:rPr lang="en-US" dirty="0" smtClean="0"/>
              <a:t>No special ICOTS process </a:t>
            </a:r>
          </a:p>
          <a:p>
            <a:pPr lvl="1"/>
            <a:r>
              <a:rPr lang="en-US" sz="2800" dirty="0" smtClean="0"/>
              <a:t>May use CAR or addendum depending on case status</a:t>
            </a:r>
          </a:p>
          <a:p>
            <a:r>
              <a:rPr lang="en-US" dirty="0" smtClean="0"/>
              <a:t>Coordinate with Compact Office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3047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Sending State Training Tips</a:t>
            </a:r>
            <a:br>
              <a:rPr lang="en-US" dirty="0" smtClean="0"/>
            </a:br>
            <a:r>
              <a:rPr lang="en-US" sz="2800" dirty="0" smtClean="0"/>
              <a:t>New Conviction Violations Only!</a:t>
            </a:r>
            <a:endParaRPr lang="en-US" sz="2800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57200" y="1524000"/>
            <a:ext cx="83058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3200" b="1" dirty="0" smtClean="0"/>
              <a:t>Compact Staff</a:t>
            </a:r>
          </a:p>
          <a:p>
            <a:r>
              <a:rPr lang="en-US" b="1" u="sng" dirty="0" smtClean="0"/>
              <a:t>Discretionary</a:t>
            </a:r>
            <a:r>
              <a:rPr lang="en-US" dirty="0" smtClean="0"/>
              <a:t> Process</a:t>
            </a:r>
          </a:p>
          <a:p>
            <a:r>
              <a:rPr lang="en-US" dirty="0" smtClean="0"/>
              <a:t>Ensure communication flows through the compact office</a:t>
            </a:r>
          </a:p>
          <a:p>
            <a:r>
              <a:rPr lang="en-US" dirty="0" smtClean="0"/>
              <a:t>Not for early termination in lieu of retaking</a:t>
            </a:r>
          </a:p>
          <a:p>
            <a:r>
              <a:rPr lang="en-US" dirty="0" smtClean="0"/>
              <a:t>Procedures for hearing may need to be developed if rule will be used</a:t>
            </a:r>
          </a:p>
          <a:p>
            <a:r>
              <a:rPr lang="en-US" dirty="0" smtClean="0"/>
              <a:t>Work with local stake holders</a:t>
            </a:r>
          </a:p>
          <a:p>
            <a:r>
              <a:rPr lang="en-US" dirty="0" smtClean="0"/>
              <a:t>Understand due process requirements in your state</a:t>
            </a:r>
          </a:p>
          <a:p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622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9" y="4718858"/>
            <a:ext cx="4828674" cy="1593188"/>
          </a:xfrm>
          <a:prstGeom prst="rect">
            <a:avLst/>
          </a:prstGeom>
          <a:ln>
            <a:noFill/>
          </a:ln>
          <a:effectLst>
            <a:softEdge rad="112500"/>
          </a:effectLst>
          <a:scene3d>
            <a:camera prst="perspectiveRight"/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pPr lvl="0"/>
            <a:r>
              <a:rPr lang="en-US" dirty="0"/>
              <a:t>Rules 3.101-1, 3.103, 3.106, 4.111, 5.103 (Executive Committee &amp; Rules Committee)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39070">
            <a:off x="247232" y="2585918"/>
            <a:ext cx="5248609" cy="1752600"/>
          </a:xfrm>
          <a:prstGeom prst="rect">
            <a:avLst/>
          </a:prstGeom>
          <a:ln>
            <a:noFill/>
          </a:ln>
          <a:effectLst>
            <a:softEdge rad="112500"/>
          </a:effectLst>
          <a:scene3d>
            <a:camera prst="obliqueBottomLeft"/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147625"/>
            <a:ext cx="4397375" cy="4710375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31101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003" y="1981200"/>
            <a:ext cx="4038600" cy="4525963"/>
          </a:xfrm>
        </p:spPr>
        <p:txBody>
          <a:bodyPr/>
          <a:lstStyle/>
          <a:p>
            <a:r>
              <a:rPr lang="en-US" sz="2800" dirty="0" smtClean="0"/>
              <a:t>Creates standard </a:t>
            </a:r>
            <a:r>
              <a:rPr lang="en-US" sz="2800" b="1" u="sng" dirty="0" smtClean="0"/>
              <a:t>TRACKING </a:t>
            </a:r>
            <a:r>
              <a:rPr lang="en-US" sz="2800" dirty="0" smtClean="0"/>
              <a:t>procedure for offenders returning due to </a:t>
            </a:r>
          </a:p>
          <a:p>
            <a:pPr lvl="1"/>
            <a:r>
              <a:rPr lang="en-US" sz="2400" dirty="0" smtClean="0"/>
              <a:t>Request to return</a:t>
            </a:r>
          </a:p>
          <a:p>
            <a:pPr lvl="1"/>
            <a:r>
              <a:rPr lang="en-US" sz="2400" dirty="0" smtClean="0"/>
              <a:t>Rejected transfer request after approved reporting instructions</a:t>
            </a:r>
          </a:p>
          <a:p>
            <a:pPr lvl="1"/>
            <a:r>
              <a:rPr lang="en-US" sz="2400" dirty="0"/>
              <a:t>Returning in lieu of retaking for violation</a:t>
            </a:r>
          </a:p>
          <a:p>
            <a:pPr marL="457200" lvl="1" indent="0">
              <a:buNone/>
            </a:pPr>
            <a:endParaRPr lang="en-US" sz="2400" dirty="0" smtClean="0"/>
          </a:p>
          <a:p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45676" y="2971800"/>
            <a:ext cx="4313830" cy="2133599"/>
          </a:xfrm>
          <a:ln w="6350" cmpd="dbl">
            <a:solidFill>
              <a:schemeClr val="accent1">
                <a:alpha val="54000"/>
              </a:schemeClr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solidFill>
                  <a:srgbClr val="92D050"/>
                </a:solidFill>
              </a:rPr>
              <a:t>IMPACT</a:t>
            </a:r>
          </a:p>
          <a:p>
            <a:r>
              <a:rPr lang="en-US" sz="2800" dirty="0" smtClean="0"/>
              <a:t>ICOTS:  None</a:t>
            </a:r>
          </a:p>
          <a:p>
            <a:r>
              <a:rPr lang="en-US" sz="2800" dirty="0" smtClean="0"/>
              <a:t>Rule/Opinion:  None</a:t>
            </a:r>
            <a:endParaRPr lang="en-US" sz="2800" dirty="0"/>
          </a:p>
        </p:txBody>
      </p:sp>
      <p:sp>
        <p:nvSpPr>
          <p:cNvPr id="6" name="Title 5"/>
          <p:cNvSpPr txBox="1">
            <a:spLocks/>
          </p:cNvSpPr>
          <p:nvPr/>
        </p:nvSpPr>
        <p:spPr bwMode="auto">
          <a:xfrm>
            <a:off x="430876" y="4572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Arial" charset="0"/>
              </a:defRPr>
            </a:lvl9pPr>
          </a:lstStyle>
          <a:p>
            <a:r>
              <a:rPr lang="en-US" kern="0" dirty="0" smtClean="0"/>
              <a:t>Rules 3.101-1, 3.103, 3.106, 4.111, 5.103 (Executive Committee &amp; Rules Committee)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1878228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Enhanced </a:t>
            </a:r>
            <a:r>
              <a:rPr lang="en-US" b="1" u="sng" dirty="0" smtClean="0"/>
              <a:t>Tracking</a:t>
            </a:r>
            <a:endParaRPr lang="en-US" b="1" u="sng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4525963"/>
          </a:xfrm>
        </p:spPr>
        <p:txBody>
          <a:bodyPr/>
          <a:lstStyle/>
          <a:p>
            <a:r>
              <a:rPr lang="en-US" dirty="0" smtClean="0"/>
              <a:t>Tracks </a:t>
            </a:r>
            <a:r>
              <a:rPr lang="en-US" b="1" u="sng" dirty="0" smtClean="0"/>
              <a:t>return for ALL offenders</a:t>
            </a:r>
            <a:r>
              <a:rPr lang="en-US" dirty="0" smtClean="0"/>
              <a:t> on active supervision to the sending state</a:t>
            </a:r>
          </a:p>
          <a:p>
            <a:r>
              <a:rPr lang="en-US" dirty="0" smtClean="0"/>
              <a:t>Uses existing ICOTS functionality</a:t>
            </a:r>
          </a:p>
          <a:p>
            <a:r>
              <a:rPr lang="en-US" dirty="0" smtClean="0"/>
              <a:t>Emphasizes communication</a:t>
            </a:r>
          </a:p>
          <a:p>
            <a:pPr lvl="1"/>
            <a:r>
              <a:rPr lang="en-US" dirty="0" smtClean="0"/>
              <a:t>Both states know where the offender is leaving from and going to</a:t>
            </a:r>
          </a:p>
          <a:p>
            <a:pPr lvl="2"/>
            <a:r>
              <a:rPr lang="en-US" i="1" dirty="0" smtClean="0"/>
              <a:t>RFRI tip:  If unsuccessful in obtaining offender address, RS may enter the SS local field office.  </a:t>
            </a:r>
          </a:p>
          <a:p>
            <a:pPr lvl="2"/>
            <a:r>
              <a:rPr lang="en-US" i="1" dirty="0" smtClean="0"/>
              <a:t>The SS’s response should provide specific reporting/return instructions.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47303770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Request to Return</a:t>
            </a:r>
            <a:br>
              <a:rPr lang="en-US" dirty="0" smtClean="0"/>
            </a:br>
            <a:r>
              <a:rPr lang="en-US" dirty="0" smtClean="0"/>
              <a:t>Training Tips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Receiving State</a:t>
            </a:r>
          </a:p>
          <a:p>
            <a:r>
              <a:rPr lang="en-US" sz="2400" dirty="0" smtClean="0"/>
              <a:t>No substantial change in rule application for offenders requesting to return</a:t>
            </a:r>
          </a:p>
          <a:p>
            <a:r>
              <a:rPr lang="en-US" sz="2400" dirty="0" smtClean="0"/>
              <a:t>Ensure no pending charges exist in receiving state</a:t>
            </a:r>
            <a:endParaRPr lang="en-US" sz="2400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Sending State</a:t>
            </a:r>
          </a:p>
          <a:p>
            <a:r>
              <a:rPr lang="en-US" sz="2400" dirty="0" smtClean="0"/>
              <a:t>Report date must be within 15 days of RFRI</a:t>
            </a:r>
          </a:p>
          <a:p>
            <a:r>
              <a:rPr lang="en-US" sz="2400" dirty="0" smtClean="0"/>
              <a:t>Notify victims if needed</a:t>
            </a:r>
          </a:p>
          <a:p>
            <a:r>
              <a:rPr lang="en-US" sz="2400" dirty="0" smtClean="0"/>
              <a:t>Must provide Reporting Instructions</a:t>
            </a:r>
          </a:p>
          <a:p>
            <a:r>
              <a:rPr lang="en-US" sz="2400" dirty="0"/>
              <a:t>Warrant required if offender fails to return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27774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Rule 2.105 (East Region)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000" y="1905000"/>
            <a:ext cx="8515999" cy="375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62348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Return for Rejected Offenders</a:t>
            </a:r>
            <a:br>
              <a:rPr lang="en-US" dirty="0" smtClean="0"/>
            </a:br>
            <a:r>
              <a:rPr lang="en-US" dirty="0" smtClean="0"/>
              <a:t>Training Tips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Receiving State</a:t>
            </a:r>
          </a:p>
          <a:p>
            <a:r>
              <a:rPr lang="en-US" sz="2400" dirty="0" smtClean="0"/>
              <a:t>Initiate if offender is truly rejected within 7 business days</a:t>
            </a:r>
          </a:p>
          <a:p>
            <a:r>
              <a:rPr lang="en-US" sz="2400" dirty="0" smtClean="0"/>
              <a:t>Not for incomplete transfers</a:t>
            </a:r>
          </a:p>
          <a:p>
            <a:pPr lvl="1"/>
            <a:r>
              <a:rPr lang="en-US" sz="1800" i="1" dirty="0" smtClean="0"/>
              <a:t>Do not request when it is appropriate for the offender to remain in the receiving state pending resubmission of a new transfer request</a:t>
            </a:r>
          </a:p>
          <a:p>
            <a:r>
              <a:rPr lang="en-US" sz="2400" dirty="0" smtClean="0"/>
              <a:t>Supervise until departure</a:t>
            </a:r>
            <a:endParaRPr lang="en-US" sz="2400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Sending State</a:t>
            </a:r>
          </a:p>
          <a:p>
            <a:r>
              <a:rPr lang="en-US" sz="2400" dirty="0" smtClean="0"/>
              <a:t>Report date must be within 15 days of RFRI</a:t>
            </a:r>
          </a:p>
          <a:p>
            <a:r>
              <a:rPr lang="en-US" sz="2400" dirty="0" smtClean="0"/>
              <a:t>Notify victims if needed</a:t>
            </a:r>
          </a:p>
          <a:p>
            <a:r>
              <a:rPr lang="en-US" sz="2400" dirty="0" smtClean="0"/>
              <a:t>Must provide Reporting Instructions</a:t>
            </a:r>
          </a:p>
          <a:p>
            <a:pPr lvl="1"/>
            <a:r>
              <a:rPr lang="en-US" sz="2000" i="1" dirty="0" smtClean="0"/>
              <a:t>RS’s failure to request within 7 day timeframe does not eliminate obligation for RI’s</a:t>
            </a:r>
          </a:p>
          <a:p>
            <a:r>
              <a:rPr lang="en-US" sz="2400" dirty="0" smtClean="0"/>
              <a:t>Warrant required if offender fails to return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9661578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ICOTS Rejected Cases Report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Rejected-In the Sending State</a:t>
            </a:r>
          </a:p>
          <a:p>
            <a:r>
              <a:rPr lang="en-US" dirty="0" smtClean="0"/>
              <a:t>Rejected-In the Receiving State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599" y="3048000"/>
            <a:ext cx="4800601" cy="296451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85800" y="6096000"/>
            <a:ext cx="7848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support.interstatecompact.org/entries/87675388-Rejected-Cases-Requiring-Action-Report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34710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Return of Offenders in Lieu of Retaking Training Tips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Receiving State</a:t>
            </a:r>
          </a:p>
          <a:p>
            <a:r>
              <a:rPr lang="en-US" sz="2400" dirty="0" smtClean="0"/>
              <a:t>RFRI sent within 7 business days of Violation Response</a:t>
            </a:r>
          </a:p>
          <a:p>
            <a:pPr lvl="1"/>
            <a:r>
              <a:rPr lang="en-US" sz="2000" dirty="0" smtClean="0"/>
              <a:t>OVR reply indicates the offender is to be ordered to return in lieu of retaking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Sending State</a:t>
            </a:r>
          </a:p>
          <a:p>
            <a:r>
              <a:rPr lang="en-US" sz="2400" dirty="0" smtClean="0"/>
              <a:t>Report date must be within 15 days of OVR</a:t>
            </a:r>
          </a:p>
          <a:p>
            <a:r>
              <a:rPr lang="en-US" sz="2400" dirty="0" smtClean="0"/>
              <a:t>Notify victims if needed</a:t>
            </a:r>
          </a:p>
          <a:p>
            <a:r>
              <a:rPr lang="en-US" sz="2400" dirty="0" smtClean="0"/>
              <a:t>Must provide Reporting Instructions</a:t>
            </a:r>
          </a:p>
          <a:p>
            <a:pPr lvl="1"/>
            <a:r>
              <a:rPr lang="en-US" sz="2000" i="1" dirty="0"/>
              <a:t>RS’s failure to request within 7 day timeframe </a:t>
            </a:r>
            <a:r>
              <a:rPr lang="en-US" sz="2000" i="1" dirty="0" smtClean="0"/>
              <a:t>does not eliminate </a:t>
            </a:r>
            <a:r>
              <a:rPr lang="en-US" sz="2000" i="1" dirty="0"/>
              <a:t>obligation for RI’s</a:t>
            </a:r>
          </a:p>
          <a:p>
            <a:r>
              <a:rPr lang="en-US" sz="2400" dirty="0" smtClean="0"/>
              <a:t>Warrant </a:t>
            </a:r>
            <a:r>
              <a:rPr lang="en-US" sz="2400" dirty="0"/>
              <a:t>required if offender fails to return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9419180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Workflow for ALL Returns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u="sng" dirty="0" smtClean="0"/>
              <a:t>Receiving State</a:t>
            </a:r>
          </a:p>
          <a:p>
            <a:pPr lvl="1"/>
            <a:r>
              <a:rPr lang="en-US" dirty="0" smtClean="0"/>
              <a:t>Request RI's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NOD &amp; CCN upon departure</a:t>
            </a:r>
          </a:p>
          <a:p>
            <a:pPr lvl="2"/>
            <a:r>
              <a:rPr lang="en-US" i="1" dirty="0" smtClean="0"/>
              <a:t>Supervisory Authority Ends</a:t>
            </a:r>
            <a:endParaRPr lang="en-US" i="1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u="sng" dirty="0" smtClean="0"/>
              <a:t>Sending State</a:t>
            </a:r>
          </a:p>
          <a:p>
            <a:endParaRPr lang="en-US" dirty="0"/>
          </a:p>
          <a:p>
            <a:pPr lvl="1"/>
            <a:r>
              <a:rPr lang="en-US" dirty="0" smtClean="0"/>
              <a:t>Respond to RFRI </a:t>
            </a:r>
            <a:r>
              <a:rPr lang="en-US" sz="1400" dirty="0" smtClean="0"/>
              <a:t>(2 days)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NOA confirm arrival</a:t>
            </a:r>
          </a:p>
          <a:p>
            <a:pPr lvl="2"/>
            <a:r>
              <a:rPr lang="en-US" i="1" dirty="0" smtClean="0"/>
              <a:t>Failed to arrive?  Issue Warrant</a:t>
            </a:r>
            <a:endParaRPr lang="en-US" dirty="0" smtClean="0"/>
          </a:p>
          <a:p>
            <a:pPr lvl="1"/>
            <a:r>
              <a:rPr lang="en-US" dirty="0" smtClean="0"/>
              <a:t>CCN Response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371600" y="5410200"/>
            <a:ext cx="6705600" cy="769441"/>
          </a:xfrm>
          <a:prstGeom prst="rect">
            <a:avLst/>
          </a:prstGeom>
          <a:noFill/>
          <a:ln w="38100">
            <a:solidFill>
              <a:schemeClr val="bg1">
                <a:lumMod val="9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chemeClr val="bg1">
                    <a:lumMod val="95000"/>
                  </a:schemeClr>
                </a:solidFill>
              </a:rPr>
              <a:t>CASE CLOSED</a:t>
            </a:r>
            <a:endParaRPr lang="en-US" sz="4400" dirty="0">
              <a:solidFill>
                <a:schemeClr val="bg1">
                  <a:lumMod val="95000"/>
                </a:schemeClr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3352800" y="2461419"/>
            <a:ext cx="1828800" cy="43418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3657600" y="3124200"/>
            <a:ext cx="1371600" cy="4572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3924300" y="3642519"/>
            <a:ext cx="1181100" cy="28971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568298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4867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Rule 2.105 (East Region)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800" dirty="0" smtClean="0"/>
              <a:t>Clarifies that there must be a previous </a:t>
            </a:r>
            <a:r>
              <a:rPr lang="en-US" sz="2800" u="sng" dirty="0" smtClean="0"/>
              <a:t>conviction</a:t>
            </a:r>
            <a:r>
              <a:rPr lang="en-US" sz="2800" dirty="0" smtClean="0"/>
              <a:t> of DUI/DWI for an eligible misdemeanor</a:t>
            </a:r>
            <a:endParaRPr lang="en-US" sz="2800" dirty="0"/>
          </a:p>
          <a:p>
            <a:endParaRPr lang="en-US" sz="2800" dirty="0" smtClean="0"/>
          </a:p>
          <a:p>
            <a:r>
              <a:rPr lang="en-US" sz="2800" dirty="0" smtClean="0"/>
              <a:t>No change in application of the rule</a:t>
            </a:r>
          </a:p>
          <a:p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495800" y="1676401"/>
            <a:ext cx="4313830" cy="1600200"/>
          </a:xfrm>
          <a:ln w="6350" cmpd="dbl">
            <a:solidFill>
              <a:schemeClr val="accent1">
                <a:alpha val="54000"/>
              </a:schemeClr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solidFill>
                  <a:srgbClr val="92D050"/>
                </a:solidFill>
              </a:rPr>
              <a:t>IMPACT</a:t>
            </a:r>
          </a:p>
          <a:p>
            <a:r>
              <a:rPr lang="en-US" sz="2800" dirty="0" smtClean="0"/>
              <a:t>ICOTS:  None</a:t>
            </a:r>
          </a:p>
          <a:p>
            <a:r>
              <a:rPr lang="en-US" sz="2800" dirty="0" smtClean="0"/>
              <a:t>Rule/Opinion:  None</a:t>
            </a:r>
            <a:endParaRPr lang="en-US" sz="28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3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06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Rule 3.101-2 (West Region &amp; Rules Committee)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53448"/>
            <a:ext cx="8153400" cy="3446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4573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Rule 3.101-2 (West Region &amp; Rules Committee)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295400"/>
            <a:ext cx="4343400" cy="4906963"/>
          </a:xfrm>
        </p:spPr>
        <p:txBody>
          <a:bodyPr/>
          <a:lstStyle/>
          <a:p>
            <a:endParaRPr lang="en-US" sz="2800" dirty="0" smtClean="0"/>
          </a:p>
          <a:p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495800" y="1676401"/>
            <a:ext cx="4313830" cy="1752600"/>
          </a:xfrm>
          <a:ln w="6350" cmpd="dbl">
            <a:solidFill>
              <a:schemeClr val="accent1">
                <a:alpha val="54000"/>
              </a:schemeClr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solidFill>
                  <a:srgbClr val="92D050"/>
                </a:solidFill>
              </a:rPr>
              <a:t>IMPACT</a:t>
            </a:r>
          </a:p>
          <a:p>
            <a:r>
              <a:rPr lang="en-US" sz="2800" dirty="0" smtClean="0"/>
              <a:t>ICOTS:  None</a:t>
            </a:r>
          </a:p>
          <a:p>
            <a:r>
              <a:rPr lang="en-US" sz="2800" dirty="0" smtClean="0"/>
              <a:t>Rule/Opinion:  None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57200" y="1676400"/>
            <a:ext cx="4114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bg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bg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bg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r>
              <a:rPr lang="en-US" sz="2800" dirty="0" smtClean="0"/>
              <a:t>Increase the likelihood for acceptance of discretionary cases by providing more information that supports the purpose of the compact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44220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Tips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u="sng" dirty="0" smtClean="0"/>
              <a:t>Sending State</a:t>
            </a:r>
          </a:p>
          <a:p>
            <a:r>
              <a:rPr lang="en-US" dirty="0" smtClean="0"/>
              <a:t>Field Staff</a:t>
            </a:r>
          </a:p>
          <a:p>
            <a:pPr lvl="1"/>
            <a:r>
              <a:rPr lang="en-US" dirty="0" smtClean="0"/>
              <a:t>Emphasize importance of good justifications</a:t>
            </a:r>
          </a:p>
          <a:p>
            <a:pPr lvl="1"/>
            <a:r>
              <a:rPr lang="en-US" dirty="0" smtClean="0"/>
              <a:t>Incorporate purposes of the compact</a:t>
            </a:r>
          </a:p>
          <a:p>
            <a:r>
              <a:rPr lang="en-US" dirty="0" smtClean="0"/>
              <a:t>Compact Office</a:t>
            </a:r>
          </a:p>
          <a:p>
            <a:pPr lvl="1"/>
            <a:r>
              <a:rPr lang="en-US" dirty="0"/>
              <a:t>Review, Review, Review</a:t>
            </a:r>
            <a:r>
              <a:rPr lang="en-US" dirty="0" smtClean="0"/>
              <a:t>!!</a:t>
            </a:r>
          </a:p>
          <a:p>
            <a:pPr lvl="1"/>
            <a:r>
              <a:rPr lang="en-US" dirty="0" smtClean="0"/>
              <a:t>Justification warrants an acceptance?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u="sng" dirty="0" smtClean="0"/>
              <a:t>Receiving State</a:t>
            </a:r>
          </a:p>
          <a:p>
            <a:r>
              <a:rPr lang="en-US" dirty="0" smtClean="0"/>
              <a:t>Field Staff</a:t>
            </a:r>
          </a:p>
          <a:p>
            <a:pPr lvl="1"/>
            <a:r>
              <a:rPr lang="en-US" dirty="0"/>
              <a:t>Reject with detailed reasons for rejection</a:t>
            </a:r>
          </a:p>
          <a:p>
            <a:r>
              <a:rPr lang="en-US" dirty="0" smtClean="0"/>
              <a:t>Compact Staff</a:t>
            </a:r>
          </a:p>
          <a:p>
            <a:pPr lvl="1"/>
            <a:r>
              <a:rPr lang="en-US" dirty="0" smtClean="0"/>
              <a:t>Review, Review, Review!!</a:t>
            </a:r>
          </a:p>
          <a:p>
            <a:pPr lvl="1"/>
            <a:r>
              <a:rPr lang="en-US" dirty="0" smtClean="0"/>
              <a:t>Make sure rejections are detailed specifying the deficiencies of the justification.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26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Justification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Good discretionary justifications demonstrate an acceptance in the Receiving State will likely result in: </a:t>
            </a:r>
          </a:p>
          <a:p>
            <a:pPr lvl="1"/>
            <a:r>
              <a:rPr lang="en-US" dirty="0" smtClean="0"/>
              <a:t>Successful </a:t>
            </a:r>
            <a:r>
              <a:rPr lang="en-US" dirty="0"/>
              <a:t>Completion of Supervision</a:t>
            </a:r>
          </a:p>
          <a:p>
            <a:pPr lvl="1"/>
            <a:r>
              <a:rPr lang="en-US" dirty="0"/>
              <a:t>Public Safety</a:t>
            </a:r>
          </a:p>
          <a:p>
            <a:pPr lvl="1"/>
            <a:r>
              <a:rPr lang="en-US" dirty="0"/>
              <a:t>Rehabilitation of Offenders </a:t>
            </a:r>
          </a:p>
          <a:p>
            <a:pPr lvl="1"/>
            <a:r>
              <a:rPr lang="en-US" dirty="0"/>
              <a:t>Protect Rights of Victims </a:t>
            </a:r>
          </a:p>
        </p:txBody>
      </p:sp>
    </p:spTree>
    <p:extLst>
      <p:ext uri="{BB962C8B-B14F-4D97-AF65-F5344CB8AC3E}">
        <p14:creationId xmlns:p14="http://schemas.microsoft.com/office/powerpoint/2010/main" val="13396293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Rule 3.101-3 (East Region &amp; Rules Committee)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891" y="1943100"/>
            <a:ext cx="7527926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891" y="2819400"/>
            <a:ext cx="8608219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9166159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CDC34BAF42924C97EB183EC2C47759" ma:contentTypeVersion="0" ma:contentTypeDescription="Create a new document." ma:contentTypeScope="" ma:versionID="a19942fd061b03b55769497ef512e05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C924761-CBDE-4239-BEAF-2C59E9E89D70}">
  <ds:schemaRefs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www.w3.org/XML/1998/namespace"/>
    <ds:schemaRef ds:uri="http://schemas.microsoft.com/office/infopath/2007/PartnerControls"/>
    <ds:schemaRef ds:uri="http://purl.org/dc/elements/1.1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CD618D2E-EE06-4E43-866A-DA500106BD6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986A731-5DBE-4262-9966-291D5E9FF9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21177</TotalTime>
  <Words>1560</Words>
  <Application>Microsoft Office PowerPoint</Application>
  <PresentationFormat>On-screen Show (4:3)</PresentationFormat>
  <Paragraphs>290</Paragraphs>
  <Slides>34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6" baseType="lpstr">
      <vt:lpstr>Arial</vt:lpstr>
      <vt:lpstr>Default Design</vt:lpstr>
      <vt:lpstr>PowerPoint Presentation</vt:lpstr>
      <vt:lpstr>Summary of Amendments</vt:lpstr>
      <vt:lpstr>Rule 2.105 (East Region)</vt:lpstr>
      <vt:lpstr>Rule 2.105 (East Region)</vt:lpstr>
      <vt:lpstr>Rule 3.101-2 (West Region &amp; Rules Committee)</vt:lpstr>
      <vt:lpstr>Rule 3.101-2 (West Region &amp; Rules Committee)</vt:lpstr>
      <vt:lpstr>Training Tips</vt:lpstr>
      <vt:lpstr>Justification Elements</vt:lpstr>
      <vt:lpstr>Rule 3.101-3 (East Region &amp; Rules Committee)</vt:lpstr>
      <vt:lpstr>Rule 3.101-3 (East Region &amp; Rules Committee)</vt:lpstr>
      <vt:lpstr>Training Tips</vt:lpstr>
      <vt:lpstr>ICOTS Impact</vt:lpstr>
      <vt:lpstr>Rule 3.102 (East Region) </vt:lpstr>
      <vt:lpstr>Rule 3.102 (East Region)</vt:lpstr>
      <vt:lpstr>Sending State Training Tips</vt:lpstr>
      <vt:lpstr>Rule 3.103 (South Region &amp; Rules Committee)</vt:lpstr>
      <vt:lpstr>Rule 3.103 (South Region &amp; Rules Committee)</vt:lpstr>
      <vt:lpstr>Sending State Training Tips</vt:lpstr>
      <vt:lpstr>Rule 5.101-2 (Rules Committee) *New Rule</vt:lpstr>
      <vt:lpstr>Rule 5.101-2 (Rules Committee) *New Rule</vt:lpstr>
      <vt:lpstr>This Rule is Intended to:</vt:lpstr>
      <vt:lpstr>This Rule is Intended to:</vt:lpstr>
      <vt:lpstr>Responsibilities</vt:lpstr>
      <vt:lpstr>Sending State Training Tips New Conviction Violations Only!</vt:lpstr>
      <vt:lpstr>Sending State Training Tips New Conviction Violations Only!</vt:lpstr>
      <vt:lpstr>Rules 3.101-1, 3.103, 3.106, 4.111, 5.103 (Executive Committee &amp; Rules Committee)</vt:lpstr>
      <vt:lpstr>PowerPoint Presentation</vt:lpstr>
      <vt:lpstr>Enhanced Tracking</vt:lpstr>
      <vt:lpstr>Request to Return Training Tips</vt:lpstr>
      <vt:lpstr>Return for Rejected Offenders Training Tips</vt:lpstr>
      <vt:lpstr>ICOTS Rejected Cases Report</vt:lpstr>
      <vt:lpstr>Return of Offenders in Lieu of Retaking Training Tips</vt:lpstr>
      <vt:lpstr>Workflow for ALL Returns</vt:lpstr>
      <vt:lpstr>Questions?</vt:lpstr>
    </vt:vector>
  </TitlesOfParts>
  <Company>ICAOS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2007 Commissioner Training</dc:title>
  <dc:creator>Mindy Spring</dc:creator>
  <cp:lastModifiedBy>Strickland, Timothy</cp:lastModifiedBy>
  <cp:revision>465</cp:revision>
  <cp:lastPrinted>2015-10-01T17:37:21Z</cp:lastPrinted>
  <dcterms:created xsi:type="dcterms:W3CDTF">2004-12-09T17:08:16Z</dcterms:created>
  <dcterms:modified xsi:type="dcterms:W3CDTF">2016-10-14T12:50:50Z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0x010100C9CDC34BAF42924C97EB183EC2C47759</vt:lpwstr>
  </property>
</Properties>
</file>